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Default Extension="gif" ContentType="image/gif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8" r:id="rId3"/>
    <p:sldId id="259" r:id="rId4"/>
    <p:sldId id="260" r:id="rId5"/>
    <p:sldId id="263" r:id="rId6"/>
    <p:sldId id="264" r:id="rId7"/>
    <p:sldId id="262" r:id="rId8"/>
    <p:sldId id="267" r:id="rId9"/>
    <p:sldId id="265" r:id="rId10"/>
    <p:sldId id="268" r:id="rId11"/>
    <p:sldId id="270" r:id="rId12"/>
    <p:sldId id="269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91DA0E-F8A6-4196-9747-203C5FF8CAD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07E159-7424-4862-BB96-01E075DC6381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*  PRESENTED BY:</a:t>
          </a:r>
          <a:endParaRPr lang="en-US" dirty="0">
            <a:solidFill>
              <a:schemeClr val="tx1"/>
            </a:solidFill>
          </a:endParaRPr>
        </a:p>
      </dgm:t>
    </dgm:pt>
    <dgm:pt modelId="{198FA029-F483-4DD8-9F89-36E361959E9B}" type="parTrans" cxnId="{8D4F4E34-9DDF-44AB-B4D3-C79D17B9B809}">
      <dgm:prSet/>
      <dgm:spPr/>
      <dgm:t>
        <a:bodyPr/>
        <a:lstStyle/>
        <a:p>
          <a:endParaRPr lang="en-US"/>
        </a:p>
      </dgm:t>
    </dgm:pt>
    <dgm:pt modelId="{B0646217-81D2-420A-BE1F-E895D8651FFC}" type="sibTrans" cxnId="{8D4F4E34-9DDF-44AB-B4D3-C79D17B9B809}">
      <dgm:prSet/>
      <dgm:spPr/>
      <dgm:t>
        <a:bodyPr/>
        <a:lstStyle/>
        <a:p>
          <a:endParaRPr lang="en-US"/>
        </a:p>
      </dgm:t>
    </dgm:pt>
    <dgm:pt modelId="{0BD8EBCD-9AA2-4109-BB1E-70FF892A8744}">
      <dgm:prSet phldrT="[Text]"/>
      <dgm:spPr/>
      <dgm:t>
        <a:bodyPr/>
        <a:lstStyle/>
        <a:p>
          <a:endParaRPr lang="en-US" dirty="0"/>
        </a:p>
      </dgm:t>
    </dgm:pt>
    <dgm:pt modelId="{7146EE23-2401-4E34-B7EF-E387B3EB65AC}" type="parTrans" cxnId="{98714F43-34C3-4C1F-A2BA-E00825721218}">
      <dgm:prSet/>
      <dgm:spPr/>
      <dgm:t>
        <a:bodyPr/>
        <a:lstStyle/>
        <a:p>
          <a:endParaRPr lang="en-US"/>
        </a:p>
      </dgm:t>
    </dgm:pt>
    <dgm:pt modelId="{0FD5F79C-C01B-40D6-9787-42CA2DE86F6D}" type="sibTrans" cxnId="{98714F43-34C3-4C1F-A2BA-E00825721218}">
      <dgm:prSet/>
      <dgm:spPr/>
      <dgm:t>
        <a:bodyPr/>
        <a:lstStyle/>
        <a:p>
          <a:endParaRPr lang="en-US"/>
        </a:p>
      </dgm:t>
    </dgm:pt>
    <dgm:pt modelId="{D95B1B25-A080-45AF-93B8-42AC881BAA63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* JV’N YASHI SINGHAL</a:t>
          </a:r>
          <a:endParaRPr lang="en-US" dirty="0">
            <a:solidFill>
              <a:schemeClr val="tx1"/>
            </a:solidFill>
          </a:endParaRPr>
        </a:p>
      </dgm:t>
    </dgm:pt>
    <dgm:pt modelId="{3270BAE9-E104-4941-91F4-440223CBA748}" type="parTrans" cxnId="{A188CAC1-4816-4917-9677-6B31B103B61E}">
      <dgm:prSet/>
      <dgm:spPr/>
      <dgm:t>
        <a:bodyPr/>
        <a:lstStyle/>
        <a:p>
          <a:endParaRPr lang="en-US"/>
        </a:p>
      </dgm:t>
    </dgm:pt>
    <dgm:pt modelId="{4AB06228-5F95-4CF2-9581-4CF36367D050}" type="sibTrans" cxnId="{A188CAC1-4816-4917-9677-6B31B103B61E}">
      <dgm:prSet/>
      <dgm:spPr/>
      <dgm:t>
        <a:bodyPr/>
        <a:lstStyle/>
        <a:p>
          <a:endParaRPr lang="en-US"/>
        </a:p>
      </dgm:t>
    </dgm:pt>
    <dgm:pt modelId="{EB215AFC-E1C0-4002-8A87-5E4B24B157C8}">
      <dgm:prSet phldrT="[Text]"/>
      <dgm:spPr/>
      <dgm:t>
        <a:bodyPr/>
        <a:lstStyle/>
        <a:p>
          <a:endParaRPr lang="en-US" dirty="0"/>
        </a:p>
      </dgm:t>
    </dgm:pt>
    <dgm:pt modelId="{161044E7-823C-431F-B1B1-1908EFD29B0F}" type="parTrans" cxnId="{C7529328-269E-4AF9-9958-E059A9E70AF7}">
      <dgm:prSet/>
      <dgm:spPr/>
      <dgm:t>
        <a:bodyPr/>
        <a:lstStyle/>
        <a:p>
          <a:endParaRPr lang="en-US"/>
        </a:p>
      </dgm:t>
    </dgm:pt>
    <dgm:pt modelId="{F7DF3653-A0C1-499F-94DB-F71A018BC0D8}" type="sibTrans" cxnId="{C7529328-269E-4AF9-9958-E059A9E70AF7}">
      <dgm:prSet/>
      <dgm:spPr/>
      <dgm:t>
        <a:bodyPr/>
        <a:lstStyle/>
        <a:p>
          <a:endParaRPr lang="en-US"/>
        </a:p>
      </dgm:t>
    </dgm:pt>
    <dgm:pt modelId="{39712931-A887-425E-83C8-DB5C36C66176}" type="pres">
      <dgm:prSet presAssocID="{8591DA0E-F8A6-4196-9747-203C5FF8CAD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790C9CC-FAC3-4589-B54B-CA8F1F1F4256}" type="pres">
      <dgm:prSet presAssocID="{7207E159-7424-4862-BB96-01E075DC6381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BD8426-88DB-4989-B2F1-E98D56BD44CC}" type="pres">
      <dgm:prSet presAssocID="{7207E159-7424-4862-BB96-01E075DC6381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F49F9D-8F97-4F28-A651-ADC94115FE3F}" type="pres">
      <dgm:prSet presAssocID="{D95B1B25-A080-45AF-93B8-42AC881BAA63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2AE42B-8A79-4AA4-90B0-6C6EE9A3DB47}" type="pres">
      <dgm:prSet presAssocID="{D95B1B25-A080-45AF-93B8-42AC881BAA63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DDAE21B-298A-4CEB-B377-7791CD215F4A}" type="presOf" srcId="{7207E159-7424-4862-BB96-01E075DC6381}" destId="{1790C9CC-FAC3-4589-B54B-CA8F1F1F4256}" srcOrd="0" destOrd="0" presId="urn:microsoft.com/office/officeart/2005/8/layout/vList2"/>
    <dgm:cxn modelId="{F790438D-CE53-4FCB-B134-2F20844290E8}" type="presOf" srcId="{D95B1B25-A080-45AF-93B8-42AC881BAA63}" destId="{81F49F9D-8F97-4F28-A651-ADC94115FE3F}" srcOrd="0" destOrd="0" presId="urn:microsoft.com/office/officeart/2005/8/layout/vList2"/>
    <dgm:cxn modelId="{9755CA6B-9998-4458-BA24-34877AA1AA8D}" type="presOf" srcId="{0BD8EBCD-9AA2-4109-BB1E-70FF892A8744}" destId="{86BD8426-88DB-4989-B2F1-E98D56BD44CC}" srcOrd="0" destOrd="0" presId="urn:microsoft.com/office/officeart/2005/8/layout/vList2"/>
    <dgm:cxn modelId="{C7529328-269E-4AF9-9958-E059A9E70AF7}" srcId="{D95B1B25-A080-45AF-93B8-42AC881BAA63}" destId="{EB215AFC-E1C0-4002-8A87-5E4B24B157C8}" srcOrd="0" destOrd="0" parTransId="{161044E7-823C-431F-B1B1-1908EFD29B0F}" sibTransId="{F7DF3653-A0C1-499F-94DB-F71A018BC0D8}"/>
    <dgm:cxn modelId="{E5AD894F-1DD6-4D8D-9646-C64F9A0C5A54}" type="presOf" srcId="{EB215AFC-E1C0-4002-8A87-5E4B24B157C8}" destId="{0E2AE42B-8A79-4AA4-90B0-6C6EE9A3DB47}" srcOrd="0" destOrd="0" presId="urn:microsoft.com/office/officeart/2005/8/layout/vList2"/>
    <dgm:cxn modelId="{8D4F4E34-9DDF-44AB-B4D3-C79D17B9B809}" srcId="{8591DA0E-F8A6-4196-9747-203C5FF8CAD0}" destId="{7207E159-7424-4862-BB96-01E075DC6381}" srcOrd="0" destOrd="0" parTransId="{198FA029-F483-4DD8-9F89-36E361959E9B}" sibTransId="{B0646217-81D2-420A-BE1F-E895D8651FFC}"/>
    <dgm:cxn modelId="{98714F43-34C3-4C1F-A2BA-E00825721218}" srcId="{7207E159-7424-4862-BB96-01E075DC6381}" destId="{0BD8EBCD-9AA2-4109-BB1E-70FF892A8744}" srcOrd="0" destOrd="0" parTransId="{7146EE23-2401-4E34-B7EF-E387B3EB65AC}" sibTransId="{0FD5F79C-C01B-40D6-9787-42CA2DE86F6D}"/>
    <dgm:cxn modelId="{1504C151-8FBF-4C3E-A8A5-87201A20CD60}" type="presOf" srcId="{8591DA0E-F8A6-4196-9747-203C5FF8CAD0}" destId="{39712931-A887-425E-83C8-DB5C36C66176}" srcOrd="0" destOrd="0" presId="urn:microsoft.com/office/officeart/2005/8/layout/vList2"/>
    <dgm:cxn modelId="{A188CAC1-4816-4917-9677-6B31B103B61E}" srcId="{8591DA0E-F8A6-4196-9747-203C5FF8CAD0}" destId="{D95B1B25-A080-45AF-93B8-42AC881BAA63}" srcOrd="1" destOrd="0" parTransId="{3270BAE9-E104-4941-91F4-440223CBA748}" sibTransId="{4AB06228-5F95-4CF2-9581-4CF36367D050}"/>
    <dgm:cxn modelId="{578B395C-05FF-474B-A0DC-EE8B846281C1}" type="presParOf" srcId="{39712931-A887-425E-83C8-DB5C36C66176}" destId="{1790C9CC-FAC3-4589-B54B-CA8F1F1F4256}" srcOrd="0" destOrd="0" presId="urn:microsoft.com/office/officeart/2005/8/layout/vList2"/>
    <dgm:cxn modelId="{DC745691-FB24-4292-A5F8-FA9A77D35ED2}" type="presParOf" srcId="{39712931-A887-425E-83C8-DB5C36C66176}" destId="{86BD8426-88DB-4989-B2F1-E98D56BD44CC}" srcOrd="1" destOrd="0" presId="urn:microsoft.com/office/officeart/2005/8/layout/vList2"/>
    <dgm:cxn modelId="{6478CC85-A575-4823-B836-03ACF2230096}" type="presParOf" srcId="{39712931-A887-425E-83C8-DB5C36C66176}" destId="{81F49F9D-8F97-4F28-A651-ADC94115FE3F}" srcOrd="2" destOrd="0" presId="urn:microsoft.com/office/officeart/2005/8/layout/vList2"/>
    <dgm:cxn modelId="{C1D4A9DC-D068-4EB2-B2D2-0EA22778605F}" type="presParOf" srcId="{39712931-A887-425E-83C8-DB5C36C66176}" destId="{0E2AE42B-8A79-4AA4-90B0-6C6EE9A3DB47}" srcOrd="3" destOrd="0" presId="urn:microsoft.com/office/officeart/2005/8/layout/vList2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3F9F70B-B4BD-4E1E-8E87-99650D79866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B409D6-3C42-4C04-93C3-5ACD4C021802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*  JV’N RITIKA OLA</a:t>
          </a:r>
          <a:endParaRPr lang="en-US" dirty="0">
            <a:solidFill>
              <a:schemeClr val="tx1"/>
            </a:solidFill>
          </a:endParaRPr>
        </a:p>
      </dgm:t>
    </dgm:pt>
    <dgm:pt modelId="{8E19BE2D-3BC8-45A3-B39A-8B524E764F81}" type="parTrans" cxnId="{921B8497-E33A-44C3-9617-B4ACAA3F65A9}">
      <dgm:prSet/>
      <dgm:spPr/>
      <dgm:t>
        <a:bodyPr/>
        <a:lstStyle/>
        <a:p>
          <a:endParaRPr lang="en-US"/>
        </a:p>
      </dgm:t>
    </dgm:pt>
    <dgm:pt modelId="{7F9AB708-A953-4292-86AB-125FD50A20D6}" type="sibTrans" cxnId="{921B8497-E33A-44C3-9617-B4ACAA3F65A9}">
      <dgm:prSet/>
      <dgm:spPr/>
      <dgm:t>
        <a:bodyPr/>
        <a:lstStyle/>
        <a:p>
          <a:endParaRPr lang="en-US"/>
        </a:p>
      </dgm:t>
    </dgm:pt>
    <dgm:pt modelId="{4E6BD39E-CE1E-4283-907D-FEE8BE1D2478}">
      <dgm:prSet phldrT="[Text]"/>
      <dgm:spPr/>
      <dgm:t>
        <a:bodyPr/>
        <a:lstStyle/>
        <a:p>
          <a:endParaRPr lang="en-US" dirty="0"/>
        </a:p>
      </dgm:t>
    </dgm:pt>
    <dgm:pt modelId="{8782D696-6934-488C-9578-CBAFB38B1A12}" type="parTrans" cxnId="{FF7B9748-7986-4450-A2F4-35206FD293C7}">
      <dgm:prSet/>
      <dgm:spPr/>
      <dgm:t>
        <a:bodyPr/>
        <a:lstStyle/>
        <a:p>
          <a:endParaRPr lang="en-US"/>
        </a:p>
      </dgm:t>
    </dgm:pt>
    <dgm:pt modelId="{AB1CC2C7-D3A9-4475-8726-91FF06BD3741}" type="sibTrans" cxnId="{FF7B9748-7986-4450-A2F4-35206FD293C7}">
      <dgm:prSet/>
      <dgm:spPr/>
      <dgm:t>
        <a:bodyPr/>
        <a:lstStyle/>
        <a:p>
          <a:endParaRPr lang="en-US"/>
        </a:p>
      </dgm:t>
    </dgm:pt>
    <dgm:pt modelId="{B67E7EA8-457A-4B47-BE8C-9870B789C68D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*  JV’N GARIMA PANT</a:t>
          </a:r>
          <a:endParaRPr lang="en-US" dirty="0">
            <a:solidFill>
              <a:schemeClr val="tx1"/>
            </a:solidFill>
          </a:endParaRPr>
        </a:p>
      </dgm:t>
    </dgm:pt>
    <dgm:pt modelId="{516FF420-C942-4591-A55C-C82DB7F790B0}" type="parTrans" cxnId="{C0DDAD24-0271-4A22-B171-F96A641B1009}">
      <dgm:prSet/>
      <dgm:spPr/>
      <dgm:t>
        <a:bodyPr/>
        <a:lstStyle/>
        <a:p>
          <a:endParaRPr lang="en-US"/>
        </a:p>
      </dgm:t>
    </dgm:pt>
    <dgm:pt modelId="{54AB3D13-DA28-46D7-B9B9-3D59153B14F8}" type="sibTrans" cxnId="{C0DDAD24-0271-4A22-B171-F96A641B1009}">
      <dgm:prSet/>
      <dgm:spPr/>
      <dgm:t>
        <a:bodyPr/>
        <a:lstStyle/>
        <a:p>
          <a:endParaRPr lang="en-US"/>
        </a:p>
      </dgm:t>
    </dgm:pt>
    <dgm:pt modelId="{613C115B-5917-4E6C-B02A-3D211AEEE06E}">
      <dgm:prSet phldrT="[Text]"/>
      <dgm:spPr/>
      <dgm:t>
        <a:bodyPr/>
        <a:lstStyle/>
        <a:p>
          <a:endParaRPr lang="en-US" dirty="0"/>
        </a:p>
      </dgm:t>
    </dgm:pt>
    <dgm:pt modelId="{9C0C8776-1822-42BF-9FFD-B8646C69DBBB}" type="parTrans" cxnId="{6C28FBF8-9EC3-4FD9-9721-C9C393707E07}">
      <dgm:prSet/>
      <dgm:spPr/>
      <dgm:t>
        <a:bodyPr/>
        <a:lstStyle/>
        <a:p>
          <a:endParaRPr lang="en-US"/>
        </a:p>
      </dgm:t>
    </dgm:pt>
    <dgm:pt modelId="{A53F240D-00D7-4E83-A788-6962CA297097}" type="sibTrans" cxnId="{6C28FBF8-9EC3-4FD9-9721-C9C393707E07}">
      <dgm:prSet/>
      <dgm:spPr/>
      <dgm:t>
        <a:bodyPr/>
        <a:lstStyle/>
        <a:p>
          <a:endParaRPr lang="en-US"/>
        </a:p>
      </dgm:t>
    </dgm:pt>
    <dgm:pt modelId="{5484E98B-4365-4591-B32C-9DC172B369B2}" type="pres">
      <dgm:prSet presAssocID="{F3F9F70B-B4BD-4E1E-8E87-99650D79866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227CCE7-DAD8-4A30-B961-14091FA3FF8C}" type="pres">
      <dgm:prSet presAssocID="{80B409D6-3C42-4C04-93C3-5ACD4C021802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4CB889-4345-46C8-B6C1-3FD643989A92}" type="pres">
      <dgm:prSet presAssocID="{80B409D6-3C42-4C04-93C3-5ACD4C021802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D8764F-644D-4A56-B0AF-5E98DBEAF5FE}" type="pres">
      <dgm:prSet presAssocID="{B67E7EA8-457A-4B47-BE8C-9870B789C68D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14F94B-B0CD-4420-A6A2-A99197E249B0}" type="pres">
      <dgm:prSet presAssocID="{B67E7EA8-457A-4B47-BE8C-9870B789C68D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0DDAD24-0271-4A22-B171-F96A641B1009}" srcId="{F3F9F70B-B4BD-4E1E-8E87-99650D798662}" destId="{B67E7EA8-457A-4B47-BE8C-9870B789C68D}" srcOrd="1" destOrd="0" parTransId="{516FF420-C942-4591-A55C-C82DB7F790B0}" sibTransId="{54AB3D13-DA28-46D7-B9B9-3D59153B14F8}"/>
    <dgm:cxn modelId="{A3018292-3DAB-405E-B7DC-8551A56A57BA}" type="presOf" srcId="{613C115B-5917-4E6C-B02A-3D211AEEE06E}" destId="{CD14F94B-B0CD-4420-A6A2-A99197E249B0}" srcOrd="0" destOrd="0" presId="urn:microsoft.com/office/officeart/2005/8/layout/vList2"/>
    <dgm:cxn modelId="{223D22B5-656D-4295-951F-2ACF3FE95FE7}" type="presOf" srcId="{80B409D6-3C42-4C04-93C3-5ACD4C021802}" destId="{5227CCE7-DAD8-4A30-B961-14091FA3FF8C}" srcOrd="0" destOrd="0" presId="urn:microsoft.com/office/officeart/2005/8/layout/vList2"/>
    <dgm:cxn modelId="{B0DAC8A6-D781-49B0-9D31-765686EB436B}" type="presOf" srcId="{F3F9F70B-B4BD-4E1E-8E87-99650D798662}" destId="{5484E98B-4365-4591-B32C-9DC172B369B2}" srcOrd="0" destOrd="0" presId="urn:microsoft.com/office/officeart/2005/8/layout/vList2"/>
    <dgm:cxn modelId="{FF7B9748-7986-4450-A2F4-35206FD293C7}" srcId="{80B409D6-3C42-4C04-93C3-5ACD4C021802}" destId="{4E6BD39E-CE1E-4283-907D-FEE8BE1D2478}" srcOrd="0" destOrd="0" parTransId="{8782D696-6934-488C-9578-CBAFB38B1A12}" sibTransId="{AB1CC2C7-D3A9-4475-8726-91FF06BD3741}"/>
    <dgm:cxn modelId="{982AF1B8-7BDB-4527-9ADD-43A26CE347A6}" type="presOf" srcId="{B67E7EA8-457A-4B47-BE8C-9870B789C68D}" destId="{59D8764F-644D-4A56-B0AF-5E98DBEAF5FE}" srcOrd="0" destOrd="0" presId="urn:microsoft.com/office/officeart/2005/8/layout/vList2"/>
    <dgm:cxn modelId="{03CA64E0-FF6A-4E45-A7ED-AA0CD24255D7}" type="presOf" srcId="{4E6BD39E-CE1E-4283-907D-FEE8BE1D2478}" destId="{B34CB889-4345-46C8-B6C1-3FD643989A92}" srcOrd="0" destOrd="0" presId="urn:microsoft.com/office/officeart/2005/8/layout/vList2"/>
    <dgm:cxn modelId="{921B8497-E33A-44C3-9617-B4ACAA3F65A9}" srcId="{F3F9F70B-B4BD-4E1E-8E87-99650D798662}" destId="{80B409D6-3C42-4C04-93C3-5ACD4C021802}" srcOrd="0" destOrd="0" parTransId="{8E19BE2D-3BC8-45A3-B39A-8B524E764F81}" sibTransId="{7F9AB708-A953-4292-86AB-125FD50A20D6}"/>
    <dgm:cxn modelId="{6C28FBF8-9EC3-4FD9-9721-C9C393707E07}" srcId="{B67E7EA8-457A-4B47-BE8C-9870B789C68D}" destId="{613C115B-5917-4E6C-B02A-3D211AEEE06E}" srcOrd="0" destOrd="0" parTransId="{9C0C8776-1822-42BF-9FFD-B8646C69DBBB}" sibTransId="{A53F240D-00D7-4E83-A788-6962CA297097}"/>
    <dgm:cxn modelId="{9803D7A8-E600-4C90-A1D4-C5CA7509E3E7}" type="presParOf" srcId="{5484E98B-4365-4591-B32C-9DC172B369B2}" destId="{5227CCE7-DAD8-4A30-B961-14091FA3FF8C}" srcOrd="0" destOrd="0" presId="urn:microsoft.com/office/officeart/2005/8/layout/vList2"/>
    <dgm:cxn modelId="{143F348C-41F4-42ED-A672-623B2D57DFC9}" type="presParOf" srcId="{5484E98B-4365-4591-B32C-9DC172B369B2}" destId="{B34CB889-4345-46C8-B6C1-3FD643989A92}" srcOrd="1" destOrd="0" presId="urn:microsoft.com/office/officeart/2005/8/layout/vList2"/>
    <dgm:cxn modelId="{31B72497-309F-423C-B09E-EB5A5A6B215F}" type="presParOf" srcId="{5484E98B-4365-4591-B32C-9DC172B369B2}" destId="{59D8764F-644D-4A56-B0AF-5E98DBEAF5FE}" srcOrd="2" destOrd="0" presId="urn:microsoft.com/office/officeart/2005/8/layout/vList2"/>
    <dgm:cxn modelId="{EA083753-C636-4F7F-8724-7F9485F96270}" type="presParOf" srcId="{5484E98B-4365-4591-B32C-9DC172B369B2}" destId="{CD14F94B-B0CD-4420-A6A2-A99197E249B0}" srcOrd="3" destOrd="0" presId="urn:microsoft.com/office/officeart/2005/8/layout/vList2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gif>
</file>

<file path=ppt/media/image4.jpeg>
</file>

<file path=ppt/media/image5.jpeg>
</file>

<file path=ppt/media/image6.jpeg>
</file>

<file path=ppt/media/image7.gif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21A062E9-A824-4238-BC47-3FF96AFA9562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4D10D97D-D950-4563-8352-D9316A5FD9D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diagramLayout" Target="../diagrams/layout1.xml"/><Relationship Id="rId7" Type="http://schemas.openxmlformats.org/officeDocument/2006/relationships/diagramLayout" Target="../diagrams/layout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2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2.png"/><Relationship Id="rId4" Type="http://schemas.openxmlformats.org/officeDocument/2006/relationships/diagramQuickStyle" Target="../diagrams/quickStyle1.xml"/><Relationship Id="rId9" Type="http://schemas.openxmlformats.org/officeDocument/2006/relationships/diagramColors" Target="../diagrams/colors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evel 3"/>
          <p:cNvSpPr/>
          <p:nvPr/>
        </p:nvSpPr>
        <p:spPr>
          <a:xfrm>
            <a:off x="228600" y="0"/>
            <a:ext cx="9372600" cy="21336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09600" y="304800"/>
            <a:ext cx="8534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 smtClean="0">
                <a:solidFill>
                  <a:schemeClr val="bg1"/>
                </a:solidFill>
              </a:rPr>
              <a:t>VEHICLE OR OBJECT  DETECTION USING</a:t>
            </a:r>
          </a:p>
          <a:p>
            <a:r>
              <a:rPr lang="en-US" sz="3200" b="1" u="sng" dirty="0" smtClean="0">
                <a:solidFill>
                  <a:schemeClr val="bg1"/>
                </a:solidFill>
              </a:rPr>
              <a:t> LI-DAR AND CAMERA FUSION</a:t>
            </a:r>
            <a:endParaRPr lang="en-US" sz="3200" b="1" u="sng" dirty="0">
              <a:solidFill>
                <a:schemeClr val="bg1"/>
              </a:solidFill>
            </a:endParaRPr>
          </a:p>
        </p:txBody>
      </p:sp>
      <p:graphicFrame>
        <p:nvGraphicFramePr>
          <p:cNvPr id="8" name="Diagram 7"/>
          <p:cNvGraphicFramePr/>
          <p:nvPr/>
        </p:nvGraphicFramePr>
        <p:xfrm>
          <a:off x="4876800" y="4114800"/>
          <a:ext cx="4267200" cy="144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agram 8"/>
          <p:cNvGraphicFramePr/>
          <p:nvPr/>
        </p:nvGraphicFramePr>
        <p:xfrm>
          <a:off x="4876800" y="5410200"/>
          <a:ext cx="4267200" cy="144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6" name="Picture 5" descr="1200x630wa.png"/>
          <p:cNvPicPr>
            <a:picLocks noChangeAspect="1"/>
          </p:cNvPicPr>
          <p:nvPr/>
        </p:nvPicPr>
        <p:blipFill>
          <a:blip r:embed="rId10"/>
          <a:srcRect l="32500" t="16667" r="33333" b="16667"/>
          <a:stretch>
            <a:fillRect/>
          </a:stretch>
        </p:blipFill>
        <p:spPr>
          <a:xfrm>
            <a:off x="3352800" y="2209800"/>
            <a:ext cx="1859643" cy="1905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evel 4"/>
          <p:cNvSpPr/>
          <p:nvPr/>
        </p:nvSpPr>
        <p:spPr>
          <a:xfrm>
            <a:off x="1066800" y="609600"/>
            <a:ext cx="6019800" cy="13716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05" name="Rectangle 1"/>
          <p:cNvSpPr>
            <a:spLocks noChangeArrowheads="1"/>
          </p:cNvSpPr>
          <p:nvPr/>
        </p:nvSpPr>
        <p:spPr bwMode="auto">
          <a:xfrm>
            <a:off x="685800" y="2971800"/>
            <a:ext cx="6850012" cy="26776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itchFamily="2" charset="2"/>
              <a:buChar char="q"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 This technology is helping a lot to reduce number of accidents occurring per day. </a:t>
            </a:r>
          </a:p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Calibri" pitchFamily="34" charset="0"/>
                <a:cs typeface="Times New Roman" pitchFamily="18" charset="0"/>
              </a:rPr>
              <a:t>In future, it seems that more enhancing features in 3D models will come that will provide more enhanced view and plays major role in enhancing technologies.</a:t>
            </a:r>
            <a:endParaRPr kumimoji="0" 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76400" y="914400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>
                <a:solidFill>
                  <a:schemeClr val="bg1"/>
                </a:solidFill>
              </a:rPr>
              <a:t>FUTURE SCOPE</a:t>
            </a:r>
            <a:endParaRPr lang="en-US" sz="3600" b="1" u="sng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evel 2"/>
          <p:cNvSpPr/>
          <p:nvPr/>
        </p:nvSpPr>
        <p:spPr>
          <a:xfrm>
            <a:off x="457200" y="228600"/>
            <a:ext cx="8458200" cy="13716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990600" y="685800"/>
            <a:ext cx="73152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>
                <a:solidFill>
                  <a:schemeClr val="bg1"/>
                </a:solidFill>
              </a:rPr>
              <a:t>CONCLUSION</a:t>
            </a:r>
            <a:r>
              <a:rPr lang="en-US" sz="3600" u="sng" dirty="0" smtClean="0">
                <a:solidFill>
                  <a:schemeClr val="bg1"/>
                </a:solidFill>
              </a:rPr>
              <a:t>:</a:t>
            </a:r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r>
              <a:rPr lang="en-US" sz="2800" b="1" dirty="0" smtClean="0"/>
              <a:t> Nowadays automotive industry is developing and producing innovative driving assistance functions to support the vehicle drivers.</a:t>
            </a:r>
          </a:p>
          <a:p>
            <a:pPr>
              <a:buFont typeface="Wingdings" pitchFamily="2" charset="2"/>
              <a:buChar char="q"/>
            </a:pPr>
            <a:endParaRPr lang="en-US" sz="2800" b="1" dirty="0" smtClean="0"/>
          </a:p>
          <a:p>
            <a:pPr>
              <a:buFont typeface="Wingdings" pitchFamily="2" charset="2"/>
              <a:buChar char="q"/>
            </a:pPr>
            <a:endParaRPr lang="en-US" sz="2800" b="1" dirty="0" smtClean="0"/>
          </a:p>
          <a:p>
            <a:pPr>
              <a:buFont typeface="Wingdings" pitchFamily="2" charset="2"/>
              <a:buChar char="q"/>
            </a:pPr>
            <a:r>
              <a:rPr lang="en-US" sz="2800" b="1" dirty="0" smtClean="0"/>
              <a:t>Main motive is to improve driving security and collision avoidance.</a:t>
            </a:r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evel 2"/>
          <p:cNvSpPr/>
          <p:nvPr/>
        </p:nvSpPr>
        <p:spPr>
          <a:xfrm>
            <a:off x="685800" y="2362200"/>
            <a:ext cx="7162800" cy="13716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u="sng" dirty="0" smtClean="0"/>
              <a:t>       THANK YOU  </a:t>
            </a:r>
            <a:endParaRPr lang="en-US" sz="4400" b="1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62600" y="1905000"/>
            <a:ext cx="29718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2">
                    <a:lumMod val="50000"/>
                  </a:schemeClr>
                </a:solidFill>
              </a:rPr>
              <a:t>OBJECT </a:t>
            </a:r>
            <a:r>
              <a:rPr lang="en-US" sz="3200" b="1" dirty="0" smtClean="0">
                <a:solidFill>
                  <a:schemeClr val="bg2">
                    <a:lumMod val="50000"/>
                  </a:schemeClr>
                </a:solidFill>
              </a:rPr>
              <a:t>/VEHICLE</a:t>
            </a:r>
            <a:endParaRPr lang="en-US" sz="3200" b="1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3200" b="1" dirty="0" smtClean="0">
                <a:solidFill>
                  <a:schemeClr val="bg2">
                    <a:lumMod val="50000"/>
                  </a:schemeClr>
                </a:solidFill>
              </a:rPr>
              <a:t>DETECTION DURING</a:t>
            </a:r>
          </a:p>
          <a:p>
            <a:r>
              <a:rPr lang="en-US" sz="3200" b="1" dirty="0" smtClean="0">
                <a:solidFill>
                  <a:schemeClr val="bg2">
                    <a:lumMod val="50000"/>
                  </a:schemeClr>
                </a:solidFill>
              </a:rPr>
              <a:t> FOG</a:t>
            </a:r>
          </a:p>
          <a:p>
            <a:r>
              <a:rPr lang="en-US" sz="3200" b="1" dirty="0" smtClean="0">
                <a:solidFill>
                  <a:schemeClr val="bg2">
                    <a:lumMod val="50000"/>
                  </a:schemeClr>
                </a:solidFill>
              </a:rPr>
              <a:t> USING </a:t>
            </a:r>
          </a:p>
          <a:p>
            <a:r>
              <a:rPr lang="en-US" sz="3200" b="1" dirty="0" smtClean="0">
                <a:solidFill>
                  <a:schemeClr val="bg2">
                    <a:lumMod val="50000"/>
                  </a:schemeClr>
                </a:solidFill>
              </a:rPr>
              <a:t>LI-DAR </a:t>
            </a:r>
          </a:p>
          <a:p>
            <a:r>
              <a:rPr lang="en-US" sz="3200" b="1" dirty="0" smtClean="0">
                <a:solidFill>
                  <a:schemeClr val="bg2">
                    <a:lumMod val="50000"/>
                  </a:schemeClr>
                </a:solidFill>
              </a:rPr>
              <a:t>AND </a:t>
            </a:r>
          </a:p>
          <a:p>
            <a:r>
              <a:rPr lang="en-US" sz="3200" b="1" dirty="0" smtClean="0">
                <a:solidFill>
                  <a:schemeClr val="bg2">
                    <a:lumMod val="50000"/>
                  </a:schemeClr>
                </a:solidFill>
              </a:rPr>
              <a:t>CAMERA</a:t>
            </a:r>
          </a:p>
          <a:p>
            <a:r>
              <a:rPr lang="en-US" sz="3200" b="1" dirty="0" smtClean="0">
                <a:solidFill>
                  <a:schemeClr val="bg2">
                    <a:lumMod val="50000"/>
                  </a:schemeClr>
                </a:solidFill>
              </a:rPr>
              <a:t> FUSION</a:t>
            </a:r>
            <a:endParaRPr lang="en-US" sz="32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Bevel 4"/>
          <p:cNvSpPr/>
          <p:nvPr/>
        </p:nvSpPr>
        <p:spPr>
          <a:xfrm>
            <a:off x="1219200" y="228600"/>
            <a:ext cx="6858000" cy="11430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048000" y="457200"/>
            <a:ext cx="3200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 smtClean="0">
                <a:solidFill>
                  <a:schemeClr val="bg1"/>
                </a:solidFill>
              </a:rPr>
              <a:t>TOPIC</a:t>
            </a:r>
            <a:endParaRPr lang="en-US" sz="4400" b="1" u="sng" dirty="0">
              <a:solidFill>
                <a:schemeClr val="bg1"/>
              </a:solidFill>
            </a:endParaRPr>
          </a:p>
        </p:txBody>
      </p:sp>
      <p:pic>
        <p:nvPicPr>
          <p:cNvPr id="11" name="Picture 10" descr="DETCT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76400"/>
            <a:ext cx="5029200" cy="4724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evel 1"/>
          <p:cNvSpPr/>
          <p:nvPr/>
        </p:nvSpPr>
        <p:spPr>
          <a:xfrm>
            <a:off x="914400" y="381000"/>
            <a:ext cx="7239000" cy="12192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057400" y="609600"/>
            <a:ext cx="4953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 smtClean="0">
                <a:solidFill>
                  <a:schemeClr val="bg1"/>
                </a:solidFill>
              </a:rPr>
              <a:t>CONTENT</a:t>
            </a:r>
            <a:r>
              <a:rPr lang="en-US" b="1" u="sng" dirty="0" smtClean="0"/>
              <a:t>:</a:t>
            </a:r>
            <a:endParaRPr lang="en-US" b="1" u="sng" dirty="0"/>
          </a:p>
        </p:txBody>
      </p:sp>
      <p:sp>
        <p:nvSpPr>
          <p:cNvPr id="15" name="TextBox 14"/>
          <p:cNvSpPr txBox="1"/>
          <p:nvPr/>
        </p:nvSpPr>
        <p:spPr>
          <a:xfrm>
            <a:off x="609600" y="1905000"/>
            <a:ext cx="670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1.       INTRODUCTION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43000" y="1811953"/>
            <a:ext cx="8305800" cy="5046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b="1" u="sng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INTRODUCTION</a:t>
            </a:r>
          </a:p>
          <a:p>
            <a:pPr marL="342900" indent="-342900">
              <a:buAutoNum type="arabicPeriod"/>
            </a:pPr>
            <a:endParaRPr lang="en-US" sz="2400" b="1" u="sng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sz="2400" b="1" u="sng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HARDWARE USED: </a:t>
            </a:r>
          </a:p>
          <a:p>
            <a:pPr marL="342900" indent="-342900"/>
            <a:r>
              <a:rPr lang="en-US" sz="2400" b="1" u="sng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2.1 LI-DAR</a:t>
            </a:r>
          </a:p>
          <a:p>
            <a:pPr marL="342900" indent="-342900"/>
            <a:r>
              <a:rPr lang="en-US" sz="2400" b="1" u="sng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    2.2 CAMERA</a:t>
            </a:r>
          </a:p>
          <a:p>
            <a:pPr marL="342900" indent="-342900"/>
            <a:endParaRPr lang="en-US" sz="2400" b="1" u="sng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/>
            <a:r>
              <a:rPr lang="en-US" sz="2400" b="1" u="sng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3.SENSOR FUSION</a:t>
            </a:r>
          </a:p>
          <a:p>
            <a:pPr marL="342900" indent="-342900"/>
            <a:endParaRPr lang="en-US" sz="2400" b="1" u="sng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/>
            <a:r>
              <a:rPr lang="en-US" sz="2400" b="1" u="sng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4.ADVANTAGES</a:t>
            </a:r>
          </a:p>
          <a:p>
            <a:pPr marL="342900" indent="-342900"/>
            <a:endParaRPr lang="en-US" sz="2400" b="1" u="sng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/>
            <a:r>
              <a:rPr lang="en-US" sz="2400" b="1" u="sng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5.FUTURE SCOPE</a:t>
            </a:r>
          </a:p>
          <a:p>
            <a:pPr marL="342900" indent="-342900"/>
            <a:endParaRPr lang="en-US" sz="2400" b="1" u="sng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/>
            <a:r>
              <a:rPr lang="en-US" sz="2400" b="1" u="sng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6.CONCLUSION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evel 1"/>
          <p:cNvSpPr/>
          <p:nvPr/>
        </p:nvSpPr>
        <p:spPr>
          <a:xfrm>
            <a:off x="457200" y="533400"/>
            <a:ext cx="7467600" cy="11430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609600"/>
            <a:ext cx="6705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</a:rPr>
              <a:t>INTRODUCTION</a:t>
            </a: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0" y="1600201"/>
            <a:ext cx="7848600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b="1" dirty="0" smtClean="0"/>
              <a:t> Due to foggy environment object become or unclear.</a:t>
            </a:r>
          </a:p>
          <a:p>
            <a:pPr>
              <a:buFont typeface="Wingdings" pitchFamily="2" charset="2"/>
              <a:buChar char="q"/>
            </a:pPr>
            <a:endParaRPr lang="en-US" sz="2800" b="1" dirty="0" smtClean="0"/>
          </a:p>
          <a:p>
            <a:endParaRPr lang="en-US" sz="2800" b="1" dirty="0" smtClean="0"/>
          </a:p>
          <a:p>
            <a:pPr>
              <a:buFont typeface="Wingdings" pitchFamily="2" charset="2"/>
              <a:buChar char="q"/>
            </a:pPr>
            <a:r>
              <a:rPr lang="en-US" sz="2800" b="1" dirty="0" smtClean="0"/>
              <a:t>Collision avoidance system has become necessity.</a:t>
            </a:r>
          </a:p>
          <a:p>
            <a:endParaRPr lang="en-US" sz="2800" b="1" dirty="0" smtClean="0"/>
          </a:p>
          <a:p>
            <a:endParaRPr lang="en-US" sz="2800" b="1" dirty="0" smtClean="0"/>
          </a:p>
          <a:p>
            <a:pPr>
              <a:buFont typeface="Wingdings" pitchFamily="2" charset="2"/>
              <a:buChar char="q"/>
            </a:pPr>
            <a:r>
              <a:rPr lang="en-US" sz="2800" b="1" dirty="0" smtClean="0"/>
              <a:t>Multiple sensor:</a:t>
            </a:r>
          </a:p>
          <a:p>
            <a:r>
              <a:rPr lang="en-US" sz="2800" b="1" dirty="0" smtClean="0"/>
              <a:t> Camera.</a:t>
            </a:r>
          </a:p>
          <a:p>
            <a:r>
              <a:rPr lang="en-US" sz="2800" b="1" dirty="0" smtClean="0"/>
              <a:t> LI-DAR.</a:t>
            </a:r>
          </a:p>
          <a:p>
            <a:endParaRPr lang="en-US" dirty="0" smtClean="0"/>
          </a:p>
          <a:p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/>
          </a:p>
        </p:txBody>
      </p:sp>
      <p:pic>
        <p:nvPicPr>
          <p:cNvPr id="5" name="Picture 4" descr="image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4194426"/>
            <a:ext cx="3076575" cy="2177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evel 4"/>
          <p:cNvSpPr/>
          <p:nvPr/>
        </p:nvSpPr>
        <p:spPr>
          <a:xfrm>
            <a:off x="381000" y="1295400"/>
            <a:ext cx="4724400" cy="8382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Bevel 2"/>
          <p:cNvSpPr/>
          <p:nvPr/>
        </p:nvSpPr>
        <p:spPr>
          <a:xfrm>
            <a:off x="381000" y="0"/>
            <a:ext cx="7467600" cy="11430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7200" y="228600"/>
            <a:ext cx="7010400" cy="7263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</a:rPr>
              <a:t>2</a:t>
            </a:r>
            <a:r>
              <a:rPr lang="en-US" sz="4400" b="1" u="sng" dirty="0" smtClean="0">
                <a:solidFill>
                  <a:schemeClr val="bg1"/>
                </a:solidFill>
              </a:rPr>
              <a:t>. HARDWARE USED:</a:t>
            </a:r>
          </a:p>
          <a:p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sz="2800" b="1" u="sng" dirty="0" smtClean="0">
                <a:solidFill>
                  <a:schemeClr val="bg1"/>
                </a:solidFill>
              </a:rPr>
              <a:t>2.1 CAMERA:</a:t>
            </a:r>
            <a:r>
              <a:rPr lang="en-US" sz="2800" b="1" i="1" u="sng" dirty="0" smtClean="0">
                <a:solidFill>
                  <a:schemeClr val="bg1"/>
                </a:solidFill>
              </a:rPr>
              <a:t> The eye of </a:t>
            </a:r>
            <a:endParaRPr lang="en-US" sz="2800" b="1" i="1" u="sng" dirty="0" smtClean="0">
              <a:solidFill>
                <a:schemeClr val="bg1"/>
              </a:solidFill>
            </a:endParaRPr>
          </a:p>
          <a:p>
            <a:r>
              <a:rPr lang="en-US" sz="2800" b="1" i="1" u="sng" dirty="0" smtClean="0">
                <a:solidFill>
                  <a:schemeClr val="bg1"/>
                </a:solidFill>
              </a:rPr>
              <a:t>autonomous </a:t>
            </a:r>
            <a:r>
              <a:rPr lang="en-US" sz="2800" b="1" i="1" u="sng" dirty="0" smtClean="0">
                <a:solidFill>
                  <a:schemeClr val="bg1"/>
                </a:solidFill>
              </a:rPr>
              <a:t>vehicle.</a:t>
            </a:r>
          </a:p>
          <a:p>
            <a:endParaRPr lang="en-US" i="1" dirty="0" smtClean="0"/>
          </a:p>
          <a:p>
            <a:endParaRPr lang="en-US" sz="2400" b="1" i="1" dirty="0" smtClean="0"/>
          </a:p>
          <a:p>
            <a:pPr>
              <a:buFont typeface="Wingdings" pitchFamily="2" charset="2"/>
              <a:buChar char="q"/>
            </a:pPr>
            <a:r>
              <a:rPr lang="en-US" sz="2400" b="1" dirty="0" smtClean="0"/>
              <a:t>Display images on screen.</a:t>
            </a:r>
          </a:p>
          <a:p>
            <a:endParaRPr lang="en-US" sz="2400" b="1" dirty="0" smtClean="0"/>
          </a:p>
          <a:p>
            <a:pPr>
              <a:buFont typeface="Wingdings" pitchFamily="2" charset="2"/>
              <a:buChar char="q"/>
            </a:pPr>
            <a:r>
              <a:rPr lang="en-US" sz="2400" b="1" dirty="0" smtClean="0"/>
              <a:t>Takes picture of moving vehicle</a:t>
            </a:r>
          </a:p>
          <a:p>
            <a:r>
              <a:rPr lang="en-US" sz="2400" b="1" dirty="0" smtClean="0"/>
              <a:t> ,send image to</a:t>
            </a:r>
          </a:p>
          <a:p>
            <a:r>
              <a:rPr lang="en-US" sz="2400" b="1" dirty="0" smtClean="0"/>
              <a:t> central handling unit.</a:t>
            </a:r>
          </a:p>
          <a:p>
            <a:endParaRPr lang="en-US" sz="2400" b="1" dirty="0" smtClean="0"/>
          </a:p>
          <a:p>
            <a:pPr>
              <a:buFont typeface="Wingdings" pitchFamily="2" charset="2"/>
              <a:buChar char="q"/>
            </a:pPr>
            <a:r>
              <a:rPr lang="en-US" sz="2400" b="1" dirty="0" smtClean="0"/>
              <a:t>Rear or 360° camera supports driver with better representation of an environment .</a:t>
            </a:r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</p:txBody>
      </p:sp>
      <p:pic>
        <p:nvPicPr>
          <p:cNvPr id="4" name="Picture 3" descr="btech2.jpg"/>
          <p:cNvPicPr/>
          <p:nvPr/>
        </p:nvPicPr>
        <p:blipFill>
          <a:blip r:embed="rId2"/>
          <a:stretch>
            <a:fillRect/>
          </a:stretch>
        </p:blipFill>
        <p:spPr>
          <a:xfrm>
            <a:off x="5943600" y="2057400"/>
            <a:ext cx="274320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evel 6"/>
          <p:cNvSpPr/>
          <p:nvPr/>
        </p:nvSpPr>
        <p:spPr>
          <a:xfrm>
            <a:off x="228600" y="0"/>
            <a:ext cx="5181600" cy="13716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143000" y="304800"/>
            <a:ext cx="358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 smtClean="0">
                <a:solidFill>
                  <a:schemeClr val="bg1"/>
                </a:solidFill>
              </a:rPr>
              <a:t>2.2 LI-DAR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3" name="Picture 2" descr="red-team-self-driving-car.jpg"/>
          <p:cNvPicPr/>
          <p:nvPr/>
        </p:nvPicPr>
        <p:blipFill>
          <a:blip r:embed="rId2"/>
          <a:stretch>
            <a:fillRect/>
          </a:stretch>
        </p:blipFill>
        <p:spPr>
          <a:xfrm>
            <a:off x="5410200" y="533400"/>
            <a:ext cx="3276600" cy="3276600"/>
          </a:xfrm>
          <a:prstGeom prst="rect">
            <a:avLst/>
          </a:prstGeom>
        </p:spPr>
      </p:pic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4267200" y="3886200"/>
            <a:ext cx="6248400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Fig: A self driving car 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  <a:ea typeface="Times New Roman" pitchFamily="18" charset="0"/>
                <a:cs typeface="Times New Roman" pitchFamily="18" charset="0"/>
              </a:rPr>
              <a:t>consists of LI-DAR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1752600"/>
            <a:ext cx="4648200" cy="6168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b="1" dirty="0" smtClean="0"/>
              <a:t> provide a 360° horizontal field of view (FOV).</a:t>
            </a:r>
          </a:p>
          <a:p>
            <a:endParaRPr lang="en-US" sz="2800" b="1" dirty="0" smtClean="0"/>
          </a:p>
          <a:p>
            <a:pPr>
              <a:buFont typeface="Wingdings" pitchFamily="2" charset="2"/>
              <a:buChar char="q"/>
            </a:pPr>
            <a:r>
              <a:rPr lang="en-US" sz="2800" b="1" dirty="0" smtClean="0"/>
              <a:t>gives highly accurate depth values.</a:t>
            </a:r>
          </a:p>
          <a:p>
            <a:pPr>
              <a:buFont typeface="Wingdings" pitchFamily="2" charset="2"/>
              <a:buChar char="q"/>
            </a:pPr>
            <a:endParaRPr lang="en-US" sz="2800" b="1" dirty="0" smtClean="0"/>
          </a:p>
          <a:p>
            <a:pPr>
              <a:buFont typeface="Wingdings" pitchFamily="2" charset="2"/>
              <a:buChar char="q"/>
            </a:pPr>
            <a:r>
              <a:rPr lang="en-US" sz="2800" b="1" dirty="0" smtClean="0"/>
              <a:t>Direct a small light on a surface and measure the time required to return to its source. </a:t>
            </a:r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evel 1"/>
          <p:cNvSpPr/>
          <p:nvPr/>
        </p:nvSpPr>
        <p:spPr>
          <a:xfrm>
            <a:off x="457200" y="304800"/>
            <a:ext cx="7848600" cy="16002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road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438400"/>
            <a:ext cx="6781800" cy="41338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457200"/>
            <a:ext cx="670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DEMONSTRATING DETECTION OF OBJECTS</a:t>
            </a:r>
            <a:endParaRPr lang="en-US" sz="3600" b="1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evel 1"/>
          <p:cNvSpPr/>
          <p:nvPr/>
        </p:nvSpPr>
        <p:spPr>
          <a:xfrm>
            <a:off x="990600" y="304800"/>
            <a:ext cx="6019800" cy="9144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371600" y="457200"/>
            <a:ext cx="6477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 smtClean="0">
                <a:solidFill>
                  <a:schemeClr val="bg1"/>
                </a:solidFill>
              </a:rPr>
              <a:t>SENSOR FUSION</a:t>
            </a:r>
            <a:endParaRPr lang="en-US" sz="4400" b="1" u="sng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0" y="1143000"/>
            <a:ext cx="7620000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800" dirty="0" smtClean="0"/>
              <a:t> Combination of LI-DAR and Camera helps to overcome their individual limitations.</a:t>
            </a:r>
          </a:p>
          <a:p>
            <a:pPr>
              <a:buFont typeface="Wingdings" pitchFamily="2" charset="2"/>
              <a:buChar char="q"/>
            </a:pPr>
            <a:r>
              <a:rPr lang="en-US" sz="2800" dirty="0" smtClean="0"/>
              <a:t>Can done in two ways:</a:t>
            </a:r>
          </a:p>
          <a:p>
            <a:pPr>
              <a:buFont typeface="Wingdings" pitchFamily="2" charset="2"/>
              <a:buChar char="§"/>
            </a:pPr>
            <a:r>
              <a:rPr lang="en-US" sz="2800" dirty="0" smtClean="0"/>
              <a:t>        Fusion of data:</a:t>
            </a:r>
          </a:p>
          <a:p>
            <a:r>
              <a:rPr lang="en-US" sz="2800" dirty="0" smtClean="0"/>
              <a:t>overlapping  camera image and LI-DAR point cloud to get  depth information for the pixels in the camera image.</a:t>
            </a:r>
          </a:p>
          <a:p>
            <a:endParaRPr lang="en-US" sz="2800" dirty="0" smtClean="0"/>
          </a:p>
          <a:p>
            <a:pPr>
              <a:buFont typeface="Wingdings" pitchFamily="2" charset="2"/>
              <a:buChar char="§"/>
            </a:pPr>
            <a:r>
              <a:rPr lang="en-US" sz="2800" dirty="0" smtClean="0"/>
              <a:t>Fusion of result:</a:t>
            </a:r>
          </a:p>
          <a:p>
            <a:pPr>
              <a:buFont typeface="Wingdings" pitchFamily="2" charset="2"/>
              <a:buChar char="§"/>
            </a:pPr>
            <a:r>
              <a:rPr lang="en-US" sz="2800" dirty="0" smtClean="0"/>
              <a:t>Here ,object detection in  camera image and in  LI-DAR point cloud separately done,  fuse the results to increase our confidence.</a:t>
            </a:r>
          </a:p>
          <a:p>
            <a:endParaRPr lang="en-US" dirty="0" smtClean="0"/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evel 4"/>
          <p:cNvSpPr/>
          <p:nvPr/>
        </p:nvSpPr>
        <p:spPr>
          <a:xfrm>
            <a:off x="457200" y="457200"/>
            <a:ext cx="5257800" cy="1143000"/>
          </a:xfrm>
          <a:prstGeom prst="bevel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33400" y="762000"/>
            <a:ext cx="5257800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 smtClean="0">
                <a:solidFill>
                  <a:schemeClr val="bg1"/>
                </a:solidFill>
              </a:rPr>
              <a:t>ADVANTAGES </a:t>
            </a:r>
            <a:r>
              <a:rPr lang="en-US" sz="3600" b="1" dirty="0" smtClean="0">
                <a:solidFill>
                  <a:schemeClr val="bg1"/>
                </a:solidFill>
              </a:rPr>
              <a:t>:</a:t>
            </a:r>
          </a:p>
          <a:p>
            <a:endParaRPr lang="en-US" sz="3600" b="1" dirty="0" smtClean="0">
              <a:solidFill>
                <a:schemeClr val="bg1"/>
              </a:solidFill>
            </a:endParaRPr>
          </a:p>
          <a:p>
            <a:endParaRPr lang="en-US" sz="3600" b="1" dirty="0" smtClean="0">
              <a:solidFill>
                <a:schemeClr val="bg1"/>
              </a:solidFill>
            </a:endParaRPr>
          </a:p>
          <a:p>
            <a:endParaRPr lang="en-US" dirty="0" smtClean="0"/>
          </a:p>
          <a:p>
            <a:endParaRPr lang="en-US" sz="2800" b="1" dirty="0" smtClean="0"/>
          </a:p>
          <a:p>
            <a:pPr>
              <a:buFont typeface="Wingdings" pitchFamily="2" charset="2"/>
              <a:buChar char="q"/>
            </a:pPr>
            <a:r>
              <a:rPr lang="en-US" sz="2800" b="1" dirty="0" smtClean="0"/>
              <a:t>Cost effective</a:t>
            </a:r>
          </a:p>
          <a:p>
            <a:endParaRPr lang="en-US" sz="2800" b="1" dirty="0" smtClean="0"/>
          </a:p>
          <a:p>
            <a:endParaRPr lang="en-US" sz="2800" b="1" dirty="0" smtClean="0"/>
          </a:p>
          <a:p>
            <a:pPr>
              <a:buFont typeface="Wingdings" pitchFamily="2" charset="2"/>
              <a:buChar char="q"/>
            </a:pPr>
            <a:r>
              <a:rPr lang="en-US" sz="2800" b="1" dirty="0" smtClean="0"/>
              <a:t> Accuracy</a:t>
            </a:r>
          </a:p>
          <a:p>
            <a:endParaRPr lang="en-US" sz="2800" b="1" dirty="0" smtClean="0"/>
          </a:p>
          <a:p>
            <a:endParaRPr lang="en-US" sz="2800" b="1" dirty="0" smtClean="0"/>
          </a:p>
          <a:p>
            <a:pPr>
              <a:buFont typeface="Wingdings" pitchFamily="2" charset="2"/>
              <a:buChar char="q"/>
            </a:pPr>
            <a:r>
              <a:rPr lang="en-US" sz="2800" b="1" dirty="0" smtClean="0"/>
              <a:t> Capability</a:t>
            </a:r>
            <a:endParaRPr lang="en-US" sz="2800" b="1" dirty="0"/>
          </a:p>
        </p:txBody>
      </p:sp>
      <p:pic>
        <p:nvPicPr>
          <p:cNvPr id="4" name="Picture 3" descr="spk.JPG"/>
          <p:cNvPicPr>
            <a:picLocks noChangeAspect="1"/>
          </p:cNvPicPr>
          <p:nvPr/>
        </p:nvPicPr>
        <p:blipFill>
          <a:blip r:embed="rId2"/>
          <a:srcRect l="1793" t="14953" r="67310" b="14553"/>
          <a:stretch>
            <a:fillRect/>
          </a:stretch>
        </p:blipFill>
        <p:spPr>
          <a:xfrm>
            <a:off x="3733800" y="2286000"/>
            <a:ext cx="4572000" cy="3962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238</TotalTime>
  <Words>290</Words>
  <Application>Microsoft Office PowerPoint</Application>
  <PresentationFormat>On-screen Show (4:3)</PresentationFormat>
  <Paragraphs>104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Oriel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Windows User</dc:creator>
  <cp:lastModifiedBy>Windows User</cp:lastModifiedBy>
  <cp:revision>25</cp:revision>
  <dcterms:created xsi:type="dcterms:W3CDTF">2019-02-10T14:29:08Z</dcterms:created>
  <dcterms:modified xsi:type="dcterms:W3CDTF">2019-02-12T03:35:31Z</dcterms:modified>
</cp:coreProperties>
</file>

<file path=docProps/thumbnail.jpeg>
</file>